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308" r:id="rId7"/>
    <p:sldId id="309" r:id="rId8"/>
    <p:sldId id="310" r:id="rId9"/>
    <p:sldId id="311" r:id="rId10"/>
    <p:sldId id="262" r:id="rId11"/>
  </p:sldIdLst>
  <p:sldSz cx="9144000" cy="5143500" type="screen16x9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äsentation" id="{06B8C690-F691-409E-AA6E-D0ADB9DC0DD8}">
          <p14:sldIdLst>
            <p14:sldId id="256"/>
            <p14:sldId id="257"/>
            <p14:sldId id="308"/>
            <p14:sldId id="309"/>
            <p14:sldId id="310"/>
            <p14:sldId id="311"/>
            <p14:sldId id="262"/>
          </p14:sldIdLst>
        </p14:section>
        <p14:section name="Anhang" id="{6F1ED85B-5740-4C48-A927-B9EEA64D1FAC}">
          <p14:sldIdLst/>
        </p14:section>
      </p14:sectionLst>
    </p:ext>
    <p:ext uri="{EFAFB233-063F-42B5-8137-9DF3F51BA10A}">
      <p15:sldGuideLst xmlns:p15="http://schemas.microsoft.com/office/powerpoint/2012/main">
        <p15:guide id="3" pos="294" userDrawn="1">
          <p15:clr>
            <a:srgbClr val="A4A3A4"/>
          </p15:clr>
        </p15:guide>
        <p15:guide id="4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C"/>
    <a:srgbClr val="ECEB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76" autoAdjust="0"/>
    <p:restoredTop sz="94764" autoAdjust="0"/>
  </p:normalViewPr>
  <p:slideViewPr>
    <p:cSldViewPr snapToGrid="0">
      <p:cViewPr varScale="1">
        <p:scale>
          <a:sx n="148" d="100"/>
          <a:sy n="148" d="100"/>
        </p:scale>
        <p:origin x="132" y="144"/>
      </p:cViewPr>
      <p:guideLst>
        <p:guide pos="294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1" d="100"/>
          <a:sy n="81" d="100"/>
        </p:scale>
        <p:origin x="333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57B4F299-D7B0-454F-B926-091BF941CBA4}" type="datetime1">
              <a:rPr lang="de-DE" sz="800" smtClean="0"/>
              <a:t>31.05.2024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‹#›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47680" y="256832"/>
            <a:ext cx="6113274" cy="47505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2956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6FA7E11B-A89B-4C33-B530-C68A3C322E1D}" type="datetime1">
              <a:rPr lang="de-DE" smtClean="0"/>
              <a:t>31.05.2024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" y="1020763"/>
            <a:ext cx="6792913" cy="3821112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47992" y="5016760"/>
            <a:ext cx="6112961" cy="364597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323850" y="8776800"/>
            <a:ext cx="464415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120175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/>
            </a:lvl1pPr>
          </a:lstStyle>
          <a:p>
            <a:fld id="{05DD1DF0-DD4E-4B0C-B0FD-D16D9D2A97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80975" indent="-180975" algn="l" defTabSz="713232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58775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38163" indent="-179388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19138" indent="-180975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96938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04" userDrawn="1">
          <p15:clr>
            <a:srgbClr val="F26B43"/>
          </p15:clr>
        </p15:guide>
        <p15:guide id="3" pos="4082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 Institute Sublogo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266841"/>
            <a:ext cx="9144000" cy="33048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el 14">
            <a:extLst>
              <a:ext uri="{FF2B5EF4-FFF2-40B4-BE49-F238E27FC236}">
                <a16:creationId xmlns:a16="http://schemas.microsoft.com/office/drawing/2014/main" id="{34A0F9E8-2FA1-40F5-9BAC-817EE5B5F4E7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>
          <a:xfrm>
            <a:off x="4451194" y="21294"/>
            <a:ext cx="4692806" cy="4550347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027060" y="950913"/>
            <a:ext cx="3685140" cy="2451696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tx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27060" y="3491099"/>
            <a:ext cx="3685140" cy="38556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40541BA-7E11-3D93-8E37-2431ADBF48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DBABFE1-0CCC-68E7-46CC-D749763788A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5610" y="4657413"/>
            <a:ext cx="716123" cy="40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04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ihandform: Form 9">
            <a:extLst>
              <a:ext uri="{FF2B5EF4-FFF2-40B4-BE49-F238E27FC236}">
                <a16:creationId xmlns:a16="http://schemas.microsoft.com/office/drawing/2014/main" id="{15285CE5-013A-4554-99D3-E6E1B7530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9255" y="-1"/>
            <a:ext cx="7842289" cy="4234271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6" name="object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700215" y="2594272"/>
            <a:ext cx="2049145" cy="2048400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1404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B21D629-C43C-4D84-9C1B-3D969EC17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172" t="52913" r="38079" b="30629"/>
          <a:stretch/>
        </p:blipFill>
        <p:spPr>
          <a:xfrm>
            <a:off x="6038986" y="3139196"/>
            <a:ext cx="1234977" cy="973953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5600" y="646043"/>
            <a:ext cx="4834626" cy="1863405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200" b="1" baseline="0">
                <a:solidFill>
                  <a:schemeClr val="bg1"/>
                </a:solidFill>
              </a:defRPr>
            </a:lvl1pPr>
            <a:lvl2pPr>
              <a:defRPr sz="3400" b="1">
                <a:solidFill>
                  <a:schemeClr val="bg1"/>
                </a:solidFill>
              </a:defRPr>
            </a:lvl2pPr>
            <a:lvl3pPr>
              <a:defRPr sz="3400" b="1">
                <a:solidFill>
                  <a:schemeClr val="bg1"/>
                </a:solidFill>
              </a:defRPr>
            </a:lvl3pPr>
            <a:lvl4pPr>
              <a:defRPr sz="3400" b="1">
                <a:solidFill>
                  <a:schemeClr val="bg1"/>
                </a:solidFill>
              </a:defRPr>
            </a:lvl4pPr>
            <a:lvl5pPr>
              <a:defRPr sz="3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695603" y="2721601"/>
            <a:ext cx="3805721" cy="417595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B0D2932-C830-4590-B29B-5742FBD99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51D5DBE-1981-4D1F-A8C6-30C71C4FA6EA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4D61ED2-73BD-4AD8-B380-4A5B29526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B0679E-4298-42B0-A6D7-5DEAE17BE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15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622D3E87-4D5E-42EE-BFAA-DEFADCE54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Textplatzhalter 7">
            <a:extLst>
              <a:ext uri="{FF2B5EF4-FFF2-40B4-BE49-F238E27FC236}">
                <a16:creationId xmlns:a16="http://schemas.microsoft.com/office/drawing/2014/main" id="{5900F60D-1768-48E3-A1B5-14BBCB67FE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3960000" cy="370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200" y="1008000"/>
            <a:ext cx="3960000" cy="370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6E2BB5-9BA9-442E-9BF0-88AF7E35C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6C1AF41-C2AA-4A40-B19D-B49E6D668EF1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F3946B-2A28-4BD5-95D8-3381B554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82C5C2-88CF-4E85-87A1-3B28CBF33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935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5E59DF-9C98-443E-93E0-C25D5A93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2FF756D6-45BE-4CA9-8D73-7DC21CF7EB0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008000"/>
            <a:ext cx="3960000" cy="215233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" y="1296000"/>
            <a:ext cx="3960000" cy="342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4752200" y="1008000"/>
            <a:ext cx="3960000" cy="215233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897" indent="0">
              <a:buNone/>
              <a:defRPr sz="1500" b="1"/>
            </a:lvl2pPr>
            <a:lvl3pPr marL="685793" indent="0">
              <a:buNone/>
              <a:defRPr sz="1350" b="1"/>
            </a:lvl3pPr>
            <a:lvl4pPr marL="1028690" indent="0">
              <a:buNone/>
              <a:defRPr sz="1200" b="1"/>
            </a:lvl4pPr>
            <a:lvl5pPr marL="1371586" indent="0">
              <a:buNone/>
              <a:defRPr sz="1200" b="1"/>
            </a:lvl5pPr>
            <a:lvl6pPr marL="1714483" indent="0">
              <a:buNone/>
              <a:defRPr sz="1200" b="1"/>
            </a:lvl6pPr>
            <a:lvl7pPr marL="2057379" indent="0">
              <a:buNone/>
              <a:defRPr sz="1200" b="1"/>
            </a:lvl7pPr>
            <a:lvl8pPr marL="2400276" indent="0">
              <a:buNone/>
              <a:defRPr sz="1200" b="1"/>
            </a:lvl8pPr>
            <a:lvl9pPr marL="2743173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4752200" y="1296000"/>
            <a:ext cx="3960000" cy="342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2CBE68D-D329-4E19-9C98-F7528AD25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BA965F2-C609-439B-AB02-8BB8E963F06F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8DCB646-1990-4A83-BF7F-7A829A554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8E22309-6A52-4A7C-99F1-CEE24DDA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413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3E3249F-FD38-4D4D-9020-0251E0AF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5501507C-4075-4224-82B8-ACF0E9868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4176000" cy="370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07999"/>
            <a:ext cx="3816512" cy="179034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4895688" y="2863788"/>
            <a:ext cx="3816512" cy="1846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E3EDDE-398D-41B9-A10F-453325866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85F285B-93A5-4667-A240-AF299E934EAB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C2BA180-4C39-40A0-8618-13F12EACF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72E9CC-06C1-4D8B-AB4D-A9861EE14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86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301769-7A5F-4726-A7DE-F0F6415E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6BEED840-629E-4E70-924A-3F5FA272B6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08000"/>
            <a:ext cx="4176860" cy="370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08000"/>
            <a:ext cx="3816512" cy="370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F8F059-7A22-4E0F-8B79-7FC499F69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D05DF7F-A16B-4FE7-A7AB-D08EE1CAD65E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88CB11-71F8-486D-B638-C22AA2EA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B930EF-1FFF-436D-9D19-8CEE6022B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6564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3CA99B5-A2F2-4F10-9CFB-140C563A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F23A02F9-9EFB-40DA-A6A9-B4AB8316E8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951548"/>
            <a:ext cx="3240000" cy="20736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240003" y="951548"/>
            <a:ext cx="3239999" cy="20736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3038621"/>
            <a:ext cx="3240000" cy="21048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40000" y="3038621"/>
            <a:ext cx="3240000" cy="21048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480000" y="951549"/>
            <a:ext cx="2664000" cy="419195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817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A8DCC85-4928-492C-BEE7-FC5B55B32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82226" y="957295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18000" y="957295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82226" y="2284074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1818000" y="2284074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482226" y="3610853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1818000" y="3610853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041223F-B856-4F2D-B33F-55E181107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257E0ABB-CE2E-48EE-8016-C2D351011C63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7EA4A0D-C2FB-47F4-9B26-8F461218A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6C06C85-60EC-4B14-BA0F-EDC84B2B91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070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792EEEF-D15B-42F6-B267-A355CF4E4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476250" y="958620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44110" y="95862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476250" y="2294605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144110" y="2294605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476250" y="3630591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144110" y="363059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D3CBA4-59F9-43FE-B9A3-E46A94884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2ADA3FFA-B6D6-494E-AAB0-3C5BA9A1307A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B283E1-50F0-49B0-8DF6-75C63CEBE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6D0D84A-45A2-45C5-9990-3E4AD011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123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2369BABE-C34D-4B71-ABE7-625BE220F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4F73F404-72E1-4BC9-B71C-D15CC67905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5247" y="2084206"/>
            <a:ext cx="2814039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8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162266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893320"/>
            <a:ext cx="234029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240001"/>
            <a:ext cx="234029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Rechteck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479" y="2084206"/>
            <a:ext cx="2814039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22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4583498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134251" y="2893320"/>
            <a:ext cx="234029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134251" y="3240001"/>
            <a:ext cx="234029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4C6E7FA-754C-4DF3-93CA-A5652D6FD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68E37127-3AEF-4F41-A6D4-C2A8F567B76E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8860014-FD67-49D7-8E52-32B98F4DB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F6E0B2A-3E4B-42AD-A666-EE9AC24DB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589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8B00749-49F7-4FC9-AE55-9A89B4673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5" name="Textplatzhalter 7">
            <a:extLst>
              <a:ext uri="{FF2B5EF4-FFF2-40B4-BE49-F238E27FC236}">
                <a16:creationId xmlns:a16="http://schemas.microsoft.com/office/drawing/2014/main" id="{234A045F-25D1-4F69-800A-3EC98AD248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5246" y="2084206"/>
            <a:ext cx="2520000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0CCFCC13-9E94-4A8E-927E-B90EB9693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1015246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3" name="Rechteck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35345" y="2084206"/>
            <a:ext cx="2520000" cy="26263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34D29721-8BC0-4D90-A4F3-75A72451E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3875345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576609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576609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7" name="Rechteck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95444" y="2084205"/>
            <a:ext cx="2520000" cy="2626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01CD30C1-0EF4-4BAD-97BF-FFFDBEF2C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6735444" y="1287711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433218" y="2893320"/>
            <a:ext cx="2160000" cy="2268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433218" y="3240001"/>
            <a:ext cx="2160000" cy="113080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591F39C-640C-4E49-B63D-92C6ECC98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88E84E00-F8E2-4B18-8AC1-85BFA750A8C0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3628DAD-2434-49AB-A1E0-F2225C469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B1ECFF-6681-442D-8B7C-82576D3E2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21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 Institute Sublogo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/>
          <p:cNvSpPr>
            <a:spLocks noGrp="1"/>
          </p:cNvSpPr>
          <p:nvPr>
            <p:ph type="pic" sz="quarter" idx="10"/>
          </p:nvPr>
        </p:nvSpPr>
        <p:spPr>
          <a:xfrm>
            <a:off x="-1" y="1266840"/>
            <a:ext cx="4792337" cy="387828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itel 14">
            <a:extLst>
              <a:ext uri="{FF2B5EF4-FFF2-40B4-BE49-F238E27FC236}">
                <a16:creationId xmlns:a16="http://schemas.microsoft.com/office/drawing/2014/main" id="{AFF476C3-111E-4CEC-9CE1-84054005F4D8}"/>
              </a:ext>
            </a:extLst>
          </p:cNvPr>
          <p:cNvSpPr>
            <a:spLocks noGrp="1" noChangeAspect="1"/>
          </p:cNvSpPr>
          <p:nvPr>
            <p:ph type="ctrTitle"/>
          </p:nvPr>
        </p:nvSpPr>
        <p:spPr>
          <a:xfrm>
            <a:off x="3899970" y="62746"/>
            <a:ext cx="5244029" cy="5084836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343FAED0-A443-4C1F-A299-A7DFEE48CE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29638" y="1429966"/>
            <a:ext cx="4082562" cy="2813427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  <a:highlight>
                  <a:srgbClr val="000000"/>
                </a:highlight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Barrierefreier  Titel – Text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B709A5D-8423-4BCB-B21F-5764E13BC45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9638" y="4331883"/>
            <a:ext cx="4082562" cy="38556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highlight>
                  <a:srgbClr val="000000"/>
                </a:highlight>
              </a:defRPr>
            </a:lvl1pPr>
            <a:lvl2pPr marL="342897" indent="0" algn="ctr">
              <a:buNone/>
              <a:defRPr sz="1500"/>
            </a:lvl2pPr>
            <a:lvl3pPr marL="685793" indent="0" algn="ctr">
              <a:buNone/>
              <a:defRPr sz="1350"/>
            </a:lvl3pPr>
            <a:lvl4pPr marL="1028690" indent="0" algn="ctr">
              <a:buNone/>
              <a:defRPr sz="1200"/>
            </a:lvl4pPr>
            <a:lvl5pPr marL="1371586" indent="0" algn="ctr">
              <a:buNone/>
              <a:defRPr sz="1200"/>
            </a:lvl5pPr>
            <a:lvl6pPr marL="1714483" indent="0" algn="ctr">
              <a:buNone/>
              <a:defRPr sz="1200"/>
            </a:lvl6pPr>
            <a:lvl7pPr marL="2057379" indent="0" algn="ctr">
              <a:buNone/>
              <a:defRPr sz="1200"/>
            </a:lvl7pPr>
            <a:lvl8pPr marL="2400276" indent="0" algn="ctr">
              <a:buNone/>
              <a:defRPr sz="1200"/>
            </a:lvl8pPr>
            <a:lvl9pPr marL="2743173" indent="0" algn="ctr">
              <a:buNone/>
              <a:defRPr sz="1200"/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DC80DE5-DD03-15E4-7F22-7DBFCDD9A7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86FBE61-080C-66D5-4682-43A1DB04009B}"/>
              </a:ext>
            </a:extLst>
          </p:cNvPr>
          <p:cNvGrpSpPr/>
          <p:nvPr userDrawn="1"/>
        </p:nvGrpSpPr>
        <p:grpSpPr>
          <a:xfrm>
            <a:off x="2735913" y="1998737"/>
            <a:ext cx="1547730" cy="1577919"/>
            <a:chOff x="431800" y="1983778"/>
            <a:chExt cx="1547730" cy="1577919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E6A5B771-C1DD-4BEE-E7EE-E778B7FC66E0}"/>
                </a:ext>
              </a:extLst>
            </p:cNvPr>
            <p:cNvSpPr/>
            <p:nvPr userDrawn="1"/>
          </p:nvSpPr>
          <p:spPr>
            <a:xfrm>
              <a:off x="431800" y="1983778"/>
              <a:ext cx="1547730" cy="15779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E69B44F8-B22F-8F56-F4CF-27E3FF6FA7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0148" y="2447228"/>
              <a:ext cx="1160441" cy="6510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19727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00D522C-4936-4859-8D4D-0C55FD55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9" name="Textplatzhalter 7">
            <a:extLst>
              <a:ext uri="{FF2B5EF4-FFF2-40B4-BE49-F238E27FC236}">
                <a16:creationId xmlns:a16="http://schemas.microsoft.com/office/drawing/2014/main" id="{51AA1992-9A0E-4E06-BCFA-97D889E620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466728" y="2084206"/>
            <a:ext cx="2031501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23" name="Bildplatzhalter 7">
            <a:extLst>
              <a:ext uri="{FF2B5EF4-FFF2-40B4-BE49-F238E27FC236}">
                <a16:creationId xmlns:a16="http://schemas.microsoft.com/office/drawing/2014/main" id="{8148DC21-4CB2-4171-8B0E-7865619CB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832678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69981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669981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4" name="Rechteck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56630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37" name="Bildplatzhalter 7">
            <a:extLst>
              <a:ext uri="{FF2B5EF4-FFF2-40B4-BE49-F238E27FC236}">
                <a16:creationId xmlns:a16="http://schemas.microsoft.com/office/drawing/2014/main" id="{515DA547-D380-4DDE-8F77-C8902B702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2914830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752133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52133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8" name="Rechteck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1031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38" name="Bildplatzhalter 7">
            <a:extLst>
              <a:ext uri="{FF2B5EF4-FFF2-40B4-BE49-F238E27FC236}">
                <a16:creationId xmlns:a16="http://schemas.microsoft.com/office/drawing/2014/main" id="{27A38D11-8E8E-44F4-9460-58E87F53E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4989231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26534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826534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2" name="Rechteck 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05432" y="2084206"/>
            <a:ext cx="2016000" cy="26259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4" dirty="0"/>
          </a:p>
        </p:txBody>
      </p:sp>
      <p:sp>
        <p:nvSpPr>
          <p:cNvPr id="39" name="Bildplatzhalter 7">
            <a:extLst>
              <a:ext uri="{FF2B5EF4-FFF2-40B4-BE49-F238E27FC236}">
                <a16:creationId xmlns:a16="http://schemas.microsoft.com/office/drawing/2014/main" id="{F9D0B43C-E1CE-4C97-B82A-2D4CC82B3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7063632" y="1287711"/>
            <a:ext cx="1299600" cy="1299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900935" y="2753398"/>
            <a:ext cx="1624994" cy="366998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900935" y="3288873"/>
            <a:ext cx="1624994" cy="1293065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93EA81B-7C92-41D8-9CC0-C6F633C9C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fld id="{A97908C7-4989-492B-8993-A9C544140F03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460AC8-AE27-44EF-AA8F-B31521C49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2C9645-CED1-4CDA-B753-24982D514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7645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A6FC187-6C25-4F69-9AFE-1DD17195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7" y="317980"/>
            <a:ext cx="8245475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6B0B00BC-A6AE-499E-84DC-2DAD144AC3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184E164-0418-489E-A81C-E71488F7F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47A2350-3A42-4920-939C-AB058285DF2C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D0564E-CD71-44C1-ABC8-1C4B763ADC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8A42CD-E97A-4A8C-9ECA-D5E57469D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241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145190E-3721-4D8A-B9E3-D91236ACC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44CA2-2358-447C-969D-C1E07C67D0A7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B3C668-B6EA-445F-A363-3748A9AFD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3522D3-196E-42BC-8F70-9C600372E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544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feld"/>
          <p:cNvSpPr txBox="1"/>
          <p:nvPr userDrawn="1"/>
        </p:nvSpPr>
        <p:spPr>
          <a:xfrm>
            <a:off x="396000" y="1360800"/>
            <a:ext cx="2160000" cy="29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2" algn="l"/>
              </a:tabLst>
            </a:pPr>
            <a:r>
              <a:rPr lang="de-DE" sz="2000" b="1" dirty="0">
                <a:solidFill>
                  <a:schemeClr val="tx1"/>
                </a:solidFill>
              </a:rPr>
              <a:t>Vielen Dank!</a:t>
            </a:r>
          </a:p>
        </p:txBody>
      </p:sp>
      <p:sp>
        <p:nvSpPr>
          <p:cNvPr id="6" name="Bildplatzhalte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0400" y="1911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E65E79A-0547-59D4-D385-8C7CAD5277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B00A4614-D3DB-4EFB-84B8-F34CFE9775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093040"/>
            <a:ext cx="3290054" cy="194400"/>
          </a:xfrm>
        </p:spPr>
        <p:txBody>
          <a:bodyPr/>
          <a:lstStyle>
            <a:lvl1pPr marL="0" indent="0">
              <a:buNone/>
              <a:defRPr sz="108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7" name="Email Adresse">
            <a:extLst>
              <a:ext uri="{FF2B5EF4-FFF2-40B4-BE49-F238E27FC236}">
                <a16:creationId xmlns:a16="http://schemas.microsoft.com/office/drawing/2014/main" id="{9EBAEA5D-EAD2-4F89-BD10-05942AD296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918296" y="2472733"/>
            <a:ext cx="2546158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E-Mail-Adresse eingeben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90B3AF-1DBC-4B23-B896-3A1F40E2CF7F}"/>
              </a:ext>
            </a:extLst>
          </p:cNvPr>
          <p:cNvSpPr txBox="1"/>
          <p:nvPr userDrawn="1"/>
        </p:nvSpPr>
        <p:spPr>
          <a:xfrm>
            <a:off x="2174399" y="2472944"/>
            <a:ext cx="542646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/>
              <a:t>E-Mail</a:t>
            </a:r>
            <a:endParaRPr lang="de-DE" sz="108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CC40F4-4874-4E52-BF0C-A60A920DD648}"/>
              </a:ext>
            </a:extLst>
          </p:cNvPr>
          <p:cNvSpPr txBox="1"/>
          <p:nvPr userDrawn="1"/>
        </p:nvSpPr>
        <p:spPr>
          <a:xfrm>
            <a:off x="2174400" y="3323032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/>
              <a:t>Universität Stuttgart</a:t>
            </a:r>
            <a:endParaRPr lang="de-DE" sz="108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BF4F18-D0F6-48F4-AA89-4700D2A7C696}"/>
              </a:ext>
            </a:extLst>
          </p:cNvPr>
          <p:cNvSpPr txBox="1"/>
          <p:nvPr userDrawn="1"/>
        </p:nvSpPr>
        <p:spPr>
          <a:xfrm>
            <a:off x="2174399" y="3529705"/>
            <a:ext cx="5528151" cy="20574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 err="1"/>
              <a:t>Institut</a:t>
            </a:r>
            <a:r>
              <a:rPr lang="en-US" sz="1080" dirty="0"/>
              <a:t> </a:t>
            </a:r>
            <a:r>
              <a:rPr lang="en-US" sz="1080" dirty="0" err="1"/>
              <a:t>für</a:t>
            </a:r>
            <a:r>
              <a:rPr lang="en-US" sz="1080" dirty="0"/>
              <a:t> </a:t>
            </a:r>
            <a:r>
              <a:rPr lang="en-US" sz="1080" dirty="0" err="1"/>
              <a:t>Energieübertragung</a:t>
            </a:r>
            <a:r>
              <a:rPr lang="en-US" sz="1080" dirty="0"/>
              <a:t> und </a:t>
            </a:r>
            <a:r>
              <a:rPr lang="en-US" sz="1080" dirty="0" err="1"/>
              <a:t>Hochspannungstechnik</a:t>
            </a:r>
            <a:endParaRPr lang="de-DE" sz="108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B3CB1F-6323-4ABC-BF9E-772176C62BD9}"/>
              </a:ext>
            </a:extLst>
          </p:cNvPr>
          <p:cNvSpPr txBox="1"/>
          <p:nvPr userDrawn="1"/>
        </p:nvSpPr>
        <p:spPr>
          <a:xfrm>
            <a:off x="2174399" y="3734321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 err="1"/>
              <a:t>Pfaffenwaldring</a:t>
            </a:r>
            <a:r>
              <a:rPr lang="en-US" sz="1080" dirty="0"/>
              <a:t> 47</a:t>
            </a:r>
            <a:endParaRPr lang="de-DE" sz="108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D26DD6-0EC6-49CF-A774-1C736A357E31}"/>
              </a:ext>
            </a:extLst>
          </p:cNvPr>
          <p:cNvSpPr txBox="1"/>
          <p:nvPr userDrawn="1"/>
        </p:nvSpPr>
        <p:spPr>
          <a:xfrm>
            <a:off x="2174398" y="3943725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/>
              <a:t>70569 Stuttgart</a:t>
            </a:r>
            <a:endParaRPr lang="de-DE" sz="1080" dirty="0"/>
          </a:p>
        </p:txBody>
      </p:sp>
      <p:sp>
        <p:nvSpPr>
          <p:cNvPr id="25" name="Email Adresse">
            <a:extLst>
              <a:ext uri="{FF2B5EF4-FFF2-40B4-BE49-F238E27FC236}">
                <a16:creationId xmlns:a16="http://schemas.microsoft.com/office/drawing/2014/main" id="{E7E79874-4810-49EC-B606-945F235A124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18297" y="2676435"/>
            <a:ext cx="2546158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 Betreuer*in</a:t>
            </a:r>
          </a:p>
        </p:txBody>
      </p:sp>
      <p:sp>
        <p:nvSpPr>
          <p:cNvPr id="26" name="Email Adresse">
            <a:extLst>
              <a:ext uri="{FF2B5EF4-FFF2-40B4-BE49-F238E27FC236}">
                <a16:creationId xmlns:a16="http://schemas.microsoft.com/office/drawing/2014/main" id="{BC57F270-909B-45C4-AC6E-582DD9D473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174398" y="2676435"/>
            <a:ext cx="743899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Betreuer*in</a:t>
            </a:r>
          </a:p>
        </p:txBody>
      </p:sp>
    </p:spTree>
    <p:extLst>
      <p:ext uri="{BB962C8B-B14F-4D97-AF65-F5344CB8AC3E}">
        <p14:creationId xmlns:p14="http://schemas.microsoft.com/office/powerpoint/2010/main" val="33721077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 bla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feld"/>
          <p:cNvSpPr txBox="1"/>
          <p:nvPr userDrawn="1"/>
        </p:nvSpPr>
        <p:spPr>
          <a:xfrm>
            <a:off x="396000" y="1360800"/>
            <a:ext cx="2160000" cy="29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2" algn="l"/>
              </a:tabLst>
            </a:pPr>
            <a:r>
              <a:rPr lang="de-DE" sz="2000" b="1" dirty="0">
                <a:solidFill>
                  <a:schemeClr val="bg1"/>
                </a:solidFill>
              </a:rPr>
              <a:t>Vielen Dank!</a:t>
            </a:r>
          </a:p>
        </p:txBody>
      </p:sp>
      <p:sp>
        <p:nvSpPr>
          <p:cNvPr id="27" name="Bildplatzhalter 7">
            <a:extLst>
              <a:ext uri="{FF2B5EF4-FFF2-40B4-BE49-F238E27FC236}">
                <a16:creationId xmlns:a16="http://schemas.microsoft.com/office/drawing/2014/main" id="{E8FAD59D-97FD-4838-AA91-B266FA5DD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0400" y="19116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D058FD9-AF29-7A0D-3B1A-C584E11D94C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02C79422-6DE2-4055-939D-5182AF6545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093040"/>
            <a:ext cx="3290054" cy="194400"/>
          </a:xfrm>
        </p:spPr>
        <p:txBody>
          <a:bodyPr/>
          <a:lstStyle>
            <a:lvl1pPr marL="0" indent="0">
              <a:buNone/>
              <a:defRPr sz="108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7" name="Email Adresse">
            <a:extLst>
              <a:ext uri="{FF2B5EF4-FFF2-40B4-BE49-F238E27FC236}">
                <a16:creationId xmlns:a16="http://schemas.microsoft.com/office/drawing/2014/main" id="{DA509E10-3136-4405-B9F8-7EB1C50BEE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918296" y="2472733"/>
            <a:ext cx="2546158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E-Mail-Adresse eingeben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4EE9ED-ED81-4EA3-818A-69A7563F7E78}"/>
              </a:ext>
            </a:extLst>
          </p:cNvPr>
          <p:cNvSpPr txBox="1"/>
          <p:nvPr userDrawn="1"/>
        </p:nvSpPr>
        <p:spPr>
          <a:xfrm>
            <a:off x="2174399" y="2472944"/>
            <a:ext cx="542646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>
                <a:solidFill>
                  <a:schemeClr val="bg1"/>
                </a:solidFill>
              </a:rPr>
              <a:t>E-Mail</a:t>
            </a:r>
            <a:endParaRPr lang="de-DE" sz="108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82E585-6B5D-4ABC-AD8A-448C8082F9E9}"/>
              </a:ext>
            </a:extLst>
          </p:cNvPr>
          <p:cNvSpPr txBox="1"/>
          <p:nvPr userDrawn="1"/>
        </p:nvSpPr>
        <p:spPr>
          <a:xfrm>
            <a:off x="2174400" y="3323032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>
                <a:solidFill>
                  <a:schemeClr val="bg1"/>
                </a:solidFill>
              </a:rPr>
              <a:t>Universität Stuttgart</a:t>
            </a:r>
            <a:endParaRPr lang="de-DE" sz="108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635223-5456-4CAB-A4AC-DFA57B42CEA3}"/>
              </a:ext>
            </a:extLst>
          </p:cNvPr>
          <p:cNvSpPr txBox="1"/>
          <p:nvPr userDrawn="1"/>
        </p:nvSpPr>
        <p:spPr>
          <a:xfrm>
            <a:off x="2174399" y="3529705"/>
            <a:ext cx="5528151" cy="20574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 err="1">
                <a:solidFill>
                  <a:schemeClr val="bg1"/>
                </a:solidFill>
              </a:rPr>
              <a:t>Institut</a:t>
            </a:r>
            <a:r>
              <a:rPr lang="en-US" sz="1080" dirty="0">
                <a:solidFill>
                  <a:schemeClr val="bg1"/>
                </a:solidFill>
              </a:rPr>
              <a:t> </a:t>
            </a:r>
            <a:r>
              <a:rPr lang="en-US" sz="1080" dirty="0" err="1">
                <a:solidFill>
                  <a:schemeClr val="bg1"/>
                </a:solidFill>
              </a:rPr>
              <a:t>für</a:t>
            </a:r>
            <a:r>
              <a:rPr lang="en-US" sz="1080" dirty="0">
                <a:solidFill>
                  <a:schemeClr val="bg1"/>
                </a:solidFill>
              </a:rPr>
              <a:t> </a:t>
            </a:r>
            <a:r>
              <a:rPr lang="en-US" sz="1080" dirty="0" err="1">
                <a:solidFill>
                  <a:schemeClr val="bg1"/>
                </a:solidFill>
              </a:rPr>
              <a:t>Energieübertragung</a:t>
            </a:r>
            <a:r>
              <a:rPr lang="en-US" sz="1080" dirty="0">
                <a:solidFill>
                  <a:schemeClr val="bg1"/>
                </a:solidFill>
              </a:rPr>
              <a:t> und </a:t>
            </a:r>
            <a:r>
              <a:rPr lang="en-US" sz="1080" dirty="0" err="1">
                <a:solidFill>
                  <a:schemeClr val="bg1"/>
                </a:solidFill>
              </a:rPr>
              <a:t>Hochspannungstechnik</a:t>
            </a:r>
            <a:endParaRPr lang="de-DE" sz="108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490C7BD-151D-458B-A9F6-F1E081712996}"/>
              </a:ext>
            </a:extLst>
          </p:cNvPr>
          <p:cNvSpPr txBox="1"/>
          <p:nvPr userDrawn="1"/>
        </p:nvSpPr>
        <p:spPr>
          <a:xfrm>
            <a:off x="2174399" y="3734321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 err="1">
                <a:solidFill>
                  <a:schemeClr val="bg1"/>
                </a:solidFill>
              </a:rPr>
              <a:t>Pfaffenwaldring</a:t>
            </a:r>
            <a:r>
              <a:rPr lang="en-US" sz="1080" dirty="0">
                <a:solidFill>
                  <a:schemeClr val="bg1"/>
                </a:solidFill>
              </a:rPr>
              <a:t> 47</a:t>
            </a:r>
            <a:endParaRPr lang="de-DE" sz="108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DB9A217-F8F0-458D-A42E-D973AA9A38CF}"/>
              </a:ext>
            </a:extLst>
          </p:cNvPr>
          <p:cNvSpPr txBox="1"/>
          <p:nvPr userDrawn="1"/>
        </p:nvSpPr>
        <p:spPr>
          <a:xfrm>
            <a:off x="2174398" y="3943725"/>
            <a:ext cx="2482067" cy="2094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080" dirty="0">
                <a:solidFill>
                  <a:schemeClr val="bg1"/>
                </a:solidFill>
              </a:rPr>
              <a:t>70569 Stuttgart</a:t>
            </a:r>
            <a:endParaRPr lang="de-DE" sz="1080" dirty="0">
              <a:solidFill>
                <a:schemeClr val="bg1"/>
              </a:solidFill>
            </a:endParaRPr>
          </a:p>
        </p:txBody>
      </p:sp>
      <p:sp>
        <p:nvSpPr>
          <p:cNvPr id="25" name="Email Adresse">
            <a:extLst>
              <a:ext uri="{FF2B5EF4-FFF2-40B4-BE49-F238E27FC236}">
                <a16:creationId xmlns:a16="http://schemas.microsoft.com/office/drawing/2014/main" id="{322EDE7A-E79F-4920-A6AD-DA562ECA32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18297" y="2676435"/>
            <a:ext cx="2546158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 Betreuer*in</a:t>
            </a:r>
          </a:p>
        </p:txBody>
      </p:sp>
      <p:sp>
        <p:nvSpPr>
          <p:cNvPr id="26" name="Email Adresse">
            <a:extLst>
              <a:ext uri="{FF2B5EF4-FFF2-40B4-BE49-F238E27FC236}">
                <a16:creationId xmlns:a16="http://schemas.microsoft.com/office/drawing/2014/main" id="{E8FAA009-0D3B-459F-8989-55DF23ACABC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174398" y="2676435"/>
            <a:ext cx="743899" cy="205740"/>
          </a:xfrm>
        </p:spPr>
        <p:txBody>
          <a:bodyPr/>
          <a:lstStyle>
            <a:lvl1pPr marL="0" indent="0">
              <a:buNone/>
              <a:defRPr sz="108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Betreuer*in</a:t>
            </a:r>
          </a:p>
        </p:txBody>
      </p:sp>
    </p:spTree>
    <p:extLst>
      <p:ext uri="{BB962C8B-B14F-4D97-AF65-F5344CB8AC3E}">
        <p14:creationId xmlns:p14="http://schemas.microsoft.com/office/powerpoint/2010/main" val="1502740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27ECA23-0D83-C010-472D-58F7092577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sp>
        <p:nvSpPr>
          <p:cNvPr id="4" name="Bildplatzhalter 8">
            <a:extLst>
              <a:ext uri="{FF2B5EF4-FFF2-40B4-BE49-F238E27FC236}">
                <a16:creationId xmlns:a16="http://schemas.microsoft.com/office/drawing/2014/main" id="{9142C52A-9123-1035-E62F-323392FF90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9144000" cy="43092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69D90E-FF2C-2EAB-C26B-FA692D473212}"/>
              </a:ext>
            </a:extLst>
          </p:cNvPr>
          <p:cNvSpPr>
            <a:spLocks noGrp="1" noChangeAspect="1"/>
          </p:cNvSpPr>
          <p:nvPr>
            <p:ph type="ctrTitle" hasCustomPrompt="1"/>
          </p:nvPr>
        </p:nvSpPr>
        <p:spPr>
          <a:xfrm>
            <a:off x="4578969" y="1004400"/>
            <a:ext cx="4320000" cy="4320000"/>
          </a:xfrm>
          <a:prstGeom prst="ellipse">
            <a:avLst/>
          </a:prstGeom>
          <a:solidFill>
            <a:schemeClr val="accent3"/>
          </a:solidFill>
        </p:spPr>
        <p:txBody>
          <a:bodyPr wrap="square" lIns="0" tIns="0" rIns="0" bIns="1260000" anchor="b" anchorCtr="0">
            <a:noAutofit/>
          </a:bodyPr>
          <a:lstStyle>
            <a:lvl1pPr marL="0" indent="0" algn="l">
              <a:lnSpc>
                <a:spcPct val="9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4FCD6BF-1A7A-C914-D811-3FF504E4B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0138" y="3621600"/>
            <a:ext cx="3240688" cy="4284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62CB6D5-E639-8B56-B922-907CC11BA1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96488" y="4075200"/>
            <a:ext cx="1274400" cy="12744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1500"/>
              </a:lnSpc>
              <a:spcBef>
                <a:spcPts val="0"/>
              </a:spcBef>
              <a:buNone/>
              <a:defRPr sz="12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E56AC49-7921-C480-924C-F579D743D3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2560" y="201433"/>
            <a:ext cx="1376409" cy="77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266842"/>
            <a:ext cx="9144000" cy="387665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456567"/>
            <a:ext cx="4536000" cy="2636385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Barrierefreier  Titel – Text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1" y="4162694"/>
            <a:ext cx="4535487" cy="588645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5060018" y="698873"/>
            <a:ext cx="3816000" cy="38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C90C878-1D13-E652-1E05-7B06A354CD7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7452074" y="3498494"/>
            <a:ext cx="1302985" cy="1328400"/>
            <a:chOff x="431800" y="1983778"/>
            <a:chExt cx="1547730" cy="1577919"/>
          </a:xfrm>
        </p:grpSpPr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1AEE1FC9-8745-EED7-E386-9879F60836D4}"/>
                </a:ext>
              </a:extLst>
            </p:cNvPr>
            <p:cNvSpPr/>
            <p:nvPr userDrawn="1"/>
          </p:nvSpPr>
          <p:spPr>
            <a:xfrm>
              <a:off x="431800" y="1983778"/>
              <a:ext cx="1547730" cy="15779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07F7703-41A2-1F77-6045-58664D5EAE3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30148" y="2447228"/>
              <a:ext cx="1160441" cy="651017"/>
            </a:xfrm>
            <a:prstGeom prst="rect">
              <a:avLst/>
            </a:prstGeom>
          </p:spPr>
        </p:pic>
      </p:grpSp>
      <p:pic>
        <p:nvPicPr>
          <p:cNvPr id="9" name="Grafik 8">
            <a:extLst>
              <a:ext uri="{FF2B5EF4-FFF2-40B4-BE49-F238E27FC236}">
                <a16:creationId xmlns:a16="http://schemas.microsoft.com/office/drawing/2014/main" id="{BB13BEB1-AB1F-D2D3-CEA2-32FF7B2AF7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455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266841"/>
            <a:ext cx="9144000" cy="3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88207" y="1456566"/>
            <a:ext cx="4534828" cy="2441376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2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59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0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18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Barrierefreier  Titel – Text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15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41" y="3982997"/>
            <a:ext cx="4535487" cy="588645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4" name="Bildplatzhalter 4">
            <a:extLst>
              <a:ext uri="{FF2B5EF4-FFF2-40B4-BE49-F238E27FC236}">
                <a16:creationId xmlns:a16="http://schemas.microsoft.com/office/drawing/2014/main" id="{E4F7A711-2DC3-438B-A0AC-CD198DE6C5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0018" y="698873"/>
            <a:ext cx="3816000" cy="3816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E4A9408-B638-A9D5-DF47-3DA3F0B835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031" y="201433"/>
            <a:ext cx="3326400" cy="99904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5BCB2EC-54C4-2EBF-413E-85FD1216199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5610" y="4657413"/>
            <a:ext cx="716123" cy="40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6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380E903D-6891-4B4C-972E-C7B41586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6C829-C3BA-402E-9E89-5D6731E03A75}" type="datetime1">
              <a:rPr lang="de-DE" smtClean="0"/>
              <a:t>31.05.2024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06ED6ED0-3EBF-4B72-879A-1560796672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81450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zeilig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95218-687B-41F8-808D-71C802CF9297}" type="datetime1">
              <a:rPr lang="de-DE" smtClean="0"/>
              <a:t>31.05.2024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Universität Stuttgart | Max Mustermann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‹#›</a:t>
            </a:fld>
            <a:endParaRPr lang="de-DE" dirty="0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DBD52E80-8A7A-4E2C-AD41-C8ECCA03AB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576000"/>
            <a:ext cx="8244200" cy="277200"/>
          </a:xfrm>
        </p:spPr>
        <p:txBody>
          <a:bodyPr lIns="0" tIns="0" rIns="0" bIns="0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1528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ihandform: Form 8">
            <a:extLst>
              <a:ext uri="{FF2B5EF4-FFF2-40B4-BE49-F238E27FC236}">
                <a16:creationId xmlns:a16="http://schemas.microsoft.com/office/drawing/2014/main" id="{989E6229-E650-4C0F-8141-1787714FD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79949" y="0"/>
            <a:ext cx="6543725" cy="3533140"/>
          </a:xfrm>
          <a:custGeom>
            <a:avLst/>
            <a:gdLst>
              <a:gd name="connsiteX0" fmla="*/ 10560 w 6543725"/>
              <a:gd name="connsiteY0" fmla="*/ 0 h 3533140"/>
              <a:gd name="connsiteX1" fmla="*/ 6533165 w 6543725"/>
              <a:gd name="connsiteY1" fmla="*/ 0 h 3533140"/>
              <a:gd name="connsiteX2" fmla="*/ 6543725 w 6543725"/>
              <a:gd name="connsiteY2" fmla="*/ 261277 h 3533140"/>
              <a:gd name="connsiteX3" fmla="*/ 6532879 w 6543725"/>
              <a:gd name="connsiteY3" fmla="*/ 529622 h 3533140"/>
              <a:gd name="connsiteX4" fmla="*/ 6500902 w 6543725"/>
              <a:gd name="connsiteY4" fmla="*/ 791992 h 3533140"/>
              <a:gd name="connsiteX5" fmla="*/ 6448637 w 6543725"/>
              <a:gd name="connsiteY5" fmla="*/ 1047546 h 3533140"/>
              <a:gd name="connsiteX6" fmla="*/ 6376924 w 6543725"/>
              <a:gd name="connsiteY6" fmla="*/ 1295442 h 3533140"/>
              <a:gd name="connsiteX7" fmla="*/ 6286607 w 6543725"/>
              <a:gd name="connsiteY7" fmla="*/ 1534837 h 3533140"/>
              <a:gd name="connsiteX8" fmla="*/ 6178527 w 6543725"/>
              <a:gd name="connsiteY8" fmla="*/ 1764890 h 3533140"/>
              <a:gd name="connsiteX9" fmla="*/ 6053527 w 6543725"/>
              <a:gd name="connsiteY9" fmla="*/ 1984758 h 3533140"/>
              <a:gd name="connsiteX10" fmla="*/ 5912448 w 6543725"/>
              <a:gd name="connsiteY10" fmla="*/ 2193600 h 3533140"/>
              <a:gd name="connsiteX11" fmla="*/ 5756132 w 6543725"/>
              <a:gd name="connsiteY11" fmla="*/ 2390573 h 3533140"/>
              <a:gd name="connsiteX12" fmla="*/ 5585421 w 6543725"/>
              <a:gd name="connsiteY12" fmla="*/ 2574836 h 3533140"/>
              <a:gd name="connsiteX13" fmla="*/ 5401159 w 6543725"/>
              <a:gd name="connsiteY13" fmla="*/ 2745547 h 3533140"/>
              <a:gd name="connsiteX14" fmla="*/ 5204185 w 6543725"/>
              <a:gd name="connsiteY14" fmla="*/ 2901862 h 3533140"/>
              <a:gd name="connsiteX15" fmla="*/ 4995343 w 6543725"/>
              <a:gd name="connsiteY15" fmla="*/ 3042941 h 3533140"/>
              <a:gd name="connsiteX16" fmla="*/ 4775475 w 6543725"/>
              <a:gd name="connsiteY16" fmla="*/ 3167942 h 3533140"/>
              <a:gd name="connsiteX17" fmla="*/ 4545422 w 6543725"/>
              <a:gd name="connsiteY17" fmla="*/ 3276022 h 3533140"/>
              <a:gd name="connsiteX18" fmla="*/ 4306027 w 6543725"/>
              <a:gd name="connsiteY18" fmla="*/ 3366339 h 3533140"/>
              <a:gd name="connsiteX19" fmla="*/ 4058131 w 6543725"/>
              <a:gd name="connsiteY19" fmla="*/ 3438051 h 3533140"/>
              <a:gd name="connsiteX20" fmla="*/ 3802577 w 6543725"/>
              <a:gd name="connsiteY20" fmla="*/ 3490317 h 3533140"/>
              <a:gd name="connsiteX21" fmla="*/ 3540207 w 6543725"/>
              <a:gd name="connsiteY21" fmla="*/ 3522294 h 3533140"/>
              <a:gd name="connsiteX22" fmla="*/ 3271862 w 6543725"/>
              <a:gd name="connsiteY22" fmla="*/ 3533140 h 3533140"/>
              <a:gd name="connsiteX23" fmla="*/ 3003520 w 6543725"/>
              <a:gd name="connsiteY23" fmla="*/ 3522294 h 3533140"/>
              <a:gd name="connsiteX24" fmla="*/ 2741151 w 6543725"/>
              <a:gd name="connsiteY24" fmla="*/ 3490317 h 3533140"/>
              <a:gd name="connsiteX25" fmla="*/ 2485598 w 6543725"/>
              <a:gd name="connsiteY25" fmla="*/ 3438051 h 3533140"/>
              <a:gd name="connsiteX26" fmla="*/ 2237703 w 6543725"/>
              <a:gd name="connsiteY26" fmla="*/ 3366339 h 3533140"/>
              <a:gd name="connsiteX27" fmla="*/ 1998308 w 6543725"/>
              <a:gd name="connsiteY27" fmla="*/ 3276022 h 3533140"/>
              <a:gd name="connsiteX28" fmla="*/ 1768256 w 6543725"/>
              <a:gd name="connsiteY28" fmla="*/ 3167942 h 3533140"/>
              <a:gd name="connsiteX29" fmla="*/ 1548387 w 6543725"/>
              <a:gd name="connsiteY29" fmla="*/ 3042941 h 3533140"/>
              <a:gd name="connsiteX30" fmla="*/ 1339545 w 6543725"/>
              <a:gd name="connsiteY30" fmla="*/ 2901862 h 3533140"/>
              <a:gd name="connsiteX31" fmla="*/ 1142571 w 6543725"/>
              <a:gd name="connsiteY31" fmla="*/ 2745547 h 3533140"/>
              <a:gd name="connsiteX32" fmla="*/ 958308 w 6543725"/>
              <a:gd name="connsiteY32" fmla="*/ 2574836 h 3533140"/>
              <a:gd name="connsiteX33" fmla="*/ 787597 w 6543725"/>
              <a:gd name="connsiteY33" fmla="*/ 2390573 h 3533140"/>
              <a:gd name="connsiteX34" fmla="*/ 631281 w 6543725"/>
              <a:gd name="connsiteY34" fmla="*/ 2193600 h 3533140"/>
              <a:gd name="connsiteX35" fmla="*/ 490201 w 6543725"/>
              <a:gd name="connsiteY35" fmla="*/ 1984758 h 3533140"/>
              <a:gd name="connsiteX36" fmla="*/ 365200 w 6543725"/>
              <a:gd name="connsiteY36" fmla="*/ 1764890 h 3533140"/>
              <a:gd name="connsiteX37" fmla="*/ 257120 w 6543725"/>
              <a:gd name="connsiteY37" fmla="*/ 1534837 h 3533140"/>
              <a:gd name="connsiteX38" fmla="*/ 166802 w 6543725"/>
              <a:gd name="connsiteY38" fmla="*/ 1295442 h 3533140"/>
              <a:gd name="connsiteX39" fmla="*/ 95089 w 6543725"/>
              <a:gd name="connsiteY39" fmla="*/ 1047546 h 3533140"/>
              <a:gd name="connsiteX40" fmla="*/ 42823 w 6543725"/>
              <a:gd name="connsiteY40" fmla="*/ 791992 h 3533140"/>
              <a:gd name="connsiteX41" fmla="*/ 10846 w 6543725"/>
              <a:gd name="connsiteY41" fmla="*/ 529622 h 3533140"/>
              <a:gd name="connsiteX42" fmla="*/ 0 w 6543725"/>
              <a:gd name="connsiteY42" fmla="*/ 261277 h 3533140"/>
              <a:gd name="connsiteX43" fmla="*/ 10560 w 6543725"/>
              <a:gd name="connsiteY43" fmla="*/ 0 h 3533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543725" h="3533140">
                <a:moveTo>
                  <a:pt x="10560" y="0"/>
                </a:moveTo>
                <a:lnTo>
                  <a:pt x="6533165" y="0"/>
                </a:lnTo>
                <a:lnTo>
                  <a:pt x="6543725" y="261277"/>
                </a:lnTo>
                <a:lnTo>
                  <a:pt x="6532879" y="529622"/>
                </a:lnTo>
                <a:lnTo>
                  <a:pt x="6500902" y="791992"/>
                </a:lnTo>
                <a:lnTo>
                  <a:pt x="6448637" y="1047546"/>
                </a:lnTo>
                <a:lnTo>
                  <a:pt x="6376924" y="1295442"/>
                </a:lnTo>
                <a:lnTo>
                  <a:pt x="6286607" y="1534837"/>
                </a:lnTo>
                <a:lnTo>
                  <a:pt x="6178527" y="1764890"/>
                </a:lnTo>
                <a:lnTo>
                  <a:pt x="6053527" y="1984758"/>
                </a:lnTo>
                <a:lnTo>
                  <a:pt x="5912448" y="2193600"/>
                </a:lnTo>
                <a:lnTo>
                  <a:pt x="5756132" y="2390573"/>
                </a:lnTo>
                <a:lnTo>
                  <a:pt x="5585421" y="2574836"/>
                </a:lnTo>
                <a:lnTo>
                  <a:pt x="5401159" y="2745547"/>
                </a:lnTo>
                <a:lnTo>
                  <a:pt x="5204185" y="2901862"/>
                </a:lnTo>
                <a:lnTo>
                  <a:pt x="4995343" y="3042941"/>
                </a:lnTo>
                <a:lnTo>
                  <a:pt x="4775475" y="3167942"/>
                </a:lnTo>
                <a:lnTo>
                  <a:pt x="4545422" y="3276022"/>
                </a:lnTo>
                <a:lnTo>
                  <a:pt x="4306027" y="3366339"/>
                </a:lnTo>
                <a:lnTo>
                  <a:pt x="4058131" y="3438051"/>
                </a:lnTo>
                <a:lnTo>
                  <a:pt x="3802577" y="3490317"/>
                </a:lnTo>
                <a:lnTo>
                  <a:pt x="3540207" y="3522294"/>
                </a:lnTo>
                <a:lnTo>
                  <a:pt x="3271862" y="3533140"/>
                </a:lnTo>
                <a:lnTo>
                  <a:pt x="3003520" y="3522294"/>
                </a:lnTo>
                <a:lnTo>
                  <a:pt x="2741151" y="3490317"/>
                </a:lnTo>
                <a:lnTo>
                  <a:pt x="2485598" y="3438051"/>
                </a:lnTo>
                <a:lnTo>
                  <a:pt x="2237703" y="3366339"/>
                </a:lnTo>
                <a:lnTo>
                  <a:pt x="1998308" y="3276022"/>
                </a:lnTo>
                <a:lnTo>
                  <a:pt x="1768256" y="3167942"/>
                </a:lnTo>
                <a:lnTo>
                  <a:pt x="1548387" y="3042941"/>
                </a:lnTo>
                <a:lnTo>
                  <a:pt x="1339545" y="2901862"/>
                </a:lnTo>
                <a:lnTo>
                  <a:pt x="1142571" y="2745547"/>
                </a:lnTo>
                <a:lnTo>
                  <a:pt x="958308" y="2574836"/>
                </a:lnTo>
                <a:lnTo>
                  <a:pt x="787597" y="2390573"/>
                </a:lnTo>
                <a:lnTo>
                  <a:pt x="631281" y="2193600"/>
                </a:lnTo>
                <a:lnTo>
                  <a:pt x="490201" y="1984758"/>
                </a:lnTo>
                <a:lnTo>
                  <a:pt x="365200" y="1764890"/>
                </a:lnTo>
                <a:lnTo>
                  <a:pt x="257120" y="1534837"/>
                </a:lnTo>
                <a:lnTo>
                  <a:pt x="166802" y="1295442"/>
                </a:lnTo>
                <a:lnTo>
                  <a:pt x="95089" y="1047546"/>
                </a:lnTo>
                <a:lnTo>
                  <a:pt x="42823" y="791992"/>
                </a:lnTo>
                <a:lnTo>
                  <a:pt x="10846" y="529622"/>
                </a:lnTo>
                <a:lnTo>
                  <a:pt x="0" y="261277"/>
                </a:lnTo>
                <a:lnTo>
                  <a:pt x="105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92756" y="566845"/>
            <a:ext cx="4118110" cy="19943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2756" y="809999"/>
            <a:ext cx="4118110" cy="1853687"/>
          </a:xfrm>
          <a:prstGeom prst="rect">
            <a:avLst/>
          </a:prstGeo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8016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3" y="1749602"/>
            <a:ext cx="3026729" cy="19943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34289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8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7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7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7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802" y="2025000"/>
            <a:ext cx="5526581" cy="810000"/>
          </a:xfrm>
          <a:prstGeom prst="rect">
            <a:avLst/>
          </a:prstGeom>
        </p:spPr>
        <p:txBody>
          <a:bodyPr anchor="t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8436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16" y="951549"/>
            <a:ext cx="8243887" cy="375904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4400" y="4876200"/>
            <a:ext cx="532800" cy="12311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800" smtClean="0"/>
            </a:lvl1pPr>
          </a:lstStyle>
          <a:p>
            <a:fld id="{8E37719F-F76E-4965-92AE-D5EC6D49921F}" type="datetime1">
              <a:rPr lang="de-DE" smtClean="0"/>
              <a:t>31.05.2024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4876200"/>
            <a:ext cx="6063501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Universität Stuttgart | Max </a:t>
            </a:r>
            <a:r>
              <a:rPr lang="en-US" dirty="0" err="1"/>
              <a:t>Mustermann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9000" y="4876200"/>
            <a:ext cx="223200" cy="123111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E82CC3C-1DC0-4FDA-9590-6CC506AB67F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466727" y="356400"/>
            <a:ext cx="8245475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6" r:id="rId2"/>
    <p:sldLayoutId id="2147483695" r:id="rId3"/>
    <p:sldLayoutId id="2147483716" r:id="rId4"/>
    <p:sldLayoutId id="2147483694" r:id="rId5"/>
    <p:sldLayoutId id="2147483662" r:id="rId6"/>
    <p:sldLayoutId id="2147483692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  <p:sldLayoutId id="2147483708" r:id="rId19"/>
    <p:sldLayoutId id="2147483709" r:id="rId20"/>
    <p:sldLayoutId id="2147483710" r:id="rId21"/>
    <p:sldLayoutId id="2147483711" r:id="rId22"/>
    <p:sldLayoutId id="2147483719" r:id="rId23"/>
    <p:sldLayoutId id="2147483720" r:id="rId24"/>
  </p:sldLayoutIdLst>
  <p:hf hdr="0"/>
  <p:txStyles>
    <p:titleStyle>
      <a:lvl1pPr algn="l" defTabSz="685793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8" indent="-171448" algn="l" defTabSz="685793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0" indent="-184148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0" indent="-176212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20718" indent="-184148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6929" indent="-176212" algn="l" defTabSz="685793" rtl="0" eaLnBrk="1" latinLnBrk="0" hangingPunct="1">
        <a:lnSpc>
          <a:spcPct val="120000"/>
        </a:lnSpc>
        <a:spcBef>
          <a:spcPts val="376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3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28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24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21" indent="-171448" algn="l" defTabSz="685793" rtl="0" eaLnBrk="1" latinLnBrk="0" hangingPunct="1">
        <a:lnSpc>
          <a:spcPct val="90000"/>
        </a:lnSpc>
        <a:spcBef>
          <a:spcPts val="376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7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8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9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7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99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orient="horz" pos="2967" userDrawn="1">
          <p15:clr>
            <a:srgbClr val="F26B43"/>
          </p15:clr>
        </p15:guide>
        <p15:guide id="4" pos="54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32227BE7-C9E1-4661-B9EE-7A42AD23BC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1960" r="11740"/>
          <a:stretch/>
        </p:blipFill>
        <p:spPr>
          <a:xfrm>
            <a:off x="0" y="1266891"/>
            <a:ext cx="4829577" cy="330474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05FDAF-5AF0-4446-99A3-FCA3149BC5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4406E5-E8C0-4782-8800-6BC8CA5DE3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sz="2400" dirty="0" err="1"/>
              <a:t>Modellieurung</a:t>
            </a:r>
            <a:r>
              <a:rPr lang="de-DE" sz="2400" dirty="0"/>
              <a:t> und Plausibilisierung von synthetischen MS-Netzmodellen für städtische Gewerbegebiete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4FE1D8E-10A9-4F99-A8B9-2F9B6D0F28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Masterarbeit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8148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42C6-AF96-46F2-8409-2A3F858A0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7" y="325664"/>
            <a:ext cx="8245475" cy="212218"/>
          </a:xfrm>
        </p:spPr>
        <p:txBody>
          <a:bodyPr/>
          <a:lstStyle/>
          <a:p>
            <a:r>
              <a:rPr lang="en-US" dirty="0"/>
              <a:t>Agenda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B782E-3860-4446-8ADF-1F9BEC4C6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6" y="1361871"/>
            <a:ext cx="8243887" cy="3348719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Ausgangslage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Neue </a:t>
            </a:r>
            <a:r>
              <a:rPr lang="en-US" dirty="0" err="1"/>
              <a:t>Ansätze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Ziele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Zeitplan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A83249-D3A3-474C-8FF7-C067DF807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03.06.2024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9DD5B-1002-46EC-9C6C-287B5D886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Universität Stuttgart | Magnus </a:t>
            </a:r>
            <a:r>
              <a:rPr lang="en-US" dirty="0" err="1"/>
              <a:t>Gutacker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16277-1569-4DA7-B395-821CE6441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0838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2EC6-76D6-44C9-828F-EB2684E6A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F441B6-1DA6-4922-BF8C-5B5BCEF53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Synthetisches Netz vom Gewerbegebiet Weilimdorf wird aus öffentlichen Daten erzeugt</a:t>
            </a:r>
          </a:p>
          <a:p>
            <a:r>
              <a:rPr lang="de-DE" dirty="0"/>
              <a:t>Aber: nur geringe Ähnlichkeit zum tatsächlichen Netz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5397308-A955-41B4-BA49-7A43E58B4C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54400" y="4876200"/>
            <a:ext cx="532800" cy="123111"/>
          </a:xfrm>
        </p:spPr>
        <p:txBody>
          <a:bodyPr/>
          <a:lstStyle/>
          <a:p>
            <a:r>
              <a:rPr lang="de-DE" dirty="0"/>
              <a:t>03.06.2024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271BD-6942-4E0D-A42F-6D0CB5CE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Universität Stuttgart | Magnus </a:t>
            </a:r>
            <a:r>
              <a:rPr lang="en-US" dirty="0" err="1"/>
              <a:t>Gutacker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14300-E528-4503-9CD9-B096BC5C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3</a:t>
            </a:fld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23C6963B-D228-4B8D-AB1B-5EEC69D5AD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Inhaltsplatzhalter 11">
            <a:extLst>
              <a:ext uri="{FF2B5EF4-FFF2-40B4-BE49-F238E27FC236}">
                <a16:creationId xmlns:a16="http://schemas.microsoft.com/office/drawing/2014/main" id="{336722CE-9E0C-5963-A164-12DA86D98CE9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356" y="1662872"/>
            <a:ext cx="3959225" cy="3047719"/>
          </a:xfrm>
          <a:prstGeom prst="rect">
            <a:avLst/>
          </a:prstGeom>
        </p:spPr>
      </p:pic>
      <p:pic>
        <p:nvPicPr>
          <p:cNvPr id="9" name="Inhaltsplatzhalter 17">
            <a:extLst>
              <a:ext uri="{FF2B5EF4-FFF2-40B4-BE49-F238E27FC236}">
                <a16:creationId xmlns:a16="http://schemas.microsoft.com/office/drawing/2014/main" id="{6F88F8AD-FFEB-B75B-F76A-D1E8792622C2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52975" y="1662872"/>
            <a:ext cx="3959225" cy="304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999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1443E0-C49B-45F0-A58E-24DE4B5B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Ansätze</a:t>
            </a: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D048D1D1-3627-5FC4-E86D-DDD35CFB259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1445" b="1445"/>
          <a:stretch>
            <a:fillRect/>
          </a:stretch>
        </p:blipFill>
        <p:spPr/>
      </p:pic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8BF7B55-7BFA-0807-412A-27A4E2C408B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Veröffentlichungen mit einbeziehen (Erzeugungsanlagen, Umspannwerke, usw.)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E2A208-9A49-2B1D-9265-42FFD7B79DC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884ADB-BD73-4348-BF06-106749B86EC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Lastflusskurven in Lastflussberechnungen berücksichtigen</a:t>
            </a:r>
          </a:p>
          <a:p>
            <a:endParaRPr lang="de-DE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DBFCBA0-47A4-E8E7-1375-342B1BFC4DF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908B89D-B9F3-49DD-1E4F-47DF2457375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Genauere Gebäudeklassifizierung z.B. durch ALKIS, </a:t>
            </a:r>
            <a:r>
              <a:rPr lang="de-DE" dirty="0" err="1"/>
              <a:t>LoD</a:t>
            </a:r>
            <a:r>
              <a:rPr lang="de-DE" dirty="0"/>
              <a:t> 1 Daten, Google Maps oder andere Möglichkeiten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068331-1C17-4C10-8259-F82F1398DAE0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de-DE" dirty="0"/>
              <a:t>03.06.2024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FC80C4-3B56-41A4-98E7-ACC0EEE3366A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Universität Stuttgart | Magnus </a:t>
            </a:r>
            <a:r>
              <a:rPr lang="en-US" dirty="0" err="1"/>
              <a:t>Gutacker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BAAF60-52B3-41AA-BD0C-8F47D974B71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4</a:t>
            </a:fld>
            <a:endParaRPr lang="de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35DAA8-8109-B5EC-2225-805DB4C87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2284655"/>
            <a:ext cx="1440000" cy="108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4534086-8DCC-7B50-1D1C-CC67E50D4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1" y="3588785"/>
            <a:ext cx="1440000" cy="113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62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53DE3-D205-42E2-83A9-F7362F1F8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F9C515-F420-4619-9689-7DCAF44C8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Genauere Klassifizierung von Gebäuden</a:t>
            </a:r>
          </a:p>
          <a:p>
            <a:r>
              <a:rPr lang="de-DE" dirty="0"/>
              <a:t>Verbrauch/Last besser abschätzen</a:t>
            </a:r>
          </a:p>
          <a:p>
            <a:r>
              <a:rPr lang="de-DE" dirty="0"/>
              <a:t>Verhalten von realem Netz so gut wie möglich nachbilden</a:t>
            </a:r>
          </a:p>
          <a:p>
            <a:r>
              <a:rPr lang="de-DE" dirty="0"/>
              <a:t>Methodik auf andere Gewerbegebiete anwenden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1DF488-CD79-4531-AC49-E982FA62C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54400" y="4876200"/>
            <a:ext cx="532800" cy="123111"/>
          </a:xfrm>
        </p:spPr>
        <p:txBody>
          <a:bodyPr/>
          <a:lstStyle/>
          <a:p>
            <a:r>
              <a:rPr lang="de-DE" dirty="0"/>
              <a:t>03.06.2024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AFCD2A3-D468-4319-B21E-99563144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Universität Stuttgart | Magnus </a:t>
            </a:r>
            <a:r>
              <a:rPr lang="en-US" dirty="0" err="1"/>
              <a:t>Gutacker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A9D7A7-68A1-4086-A933-934795D9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5</a:t>
            </a:fld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27903BC-FEF7-44E4-B4BF-8C866C11BD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1613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74C9B-CDB8-6980-3AD1-8FF830659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515D6-6252-74E6-FD0C-DE27D1FDB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03.06.2024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19D49-38B8-9282-0110-9E0D0F66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Universität Stuttgart | Magnus Gutacker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0F3ED-E1CD-DAC8-818A-F4215371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6</a:t>
            </a:fld>
            <a:endParaRPr lang="de-D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BD6F77C-802B-CA3F-D2EC-F77B7AA85D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6E5CF27F-6E8C-8775-0E1B-352844E4D4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954608"/>
              </p:ext>
            </p:extLst>
          </p:nvPr>
        </p:nvGraphicFramePr>
        <p:xfrm>
          <a:off x="468313" y="950913"/>
          <a:ext cx="7991998" cy="3697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785490">
                  <a:extLst>
                    <a:ext uri="{9D8B030D-6E8A-4147-A177-3AD203B41FA5}">
                      <a16:colId xmlns:a16="http://schemas.microsoft.com/office/drawing/2014/main" val="288792260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1467272694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41574504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3884610053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2618375943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1372820937"/>
                    </a:ext>
                  </a:extLst>
                </a:gridCol>
                <a:gridCol w="1034418">
                  <a:extLst>
                    <a:ext uri="{9D8B030D-6E8A-4147-A177-3AD203B41FA5}">
                      <a16:colId xmlns:a16="http://schemas.microsoft.com/office/drawing/2014/main" val="2175795707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r>
                        <a:rPr lang="de-DE" sz="1200" dirty="0"/>
                        <a:t>Zeitraum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19.04.-18.05.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19.05.-18.06.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19.06.-18.07.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19.07.-18.08.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19.08.-18.09.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19.09.-18.10.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19755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Recherche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36265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Erzeugungsanlagen einbeziehen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7601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Gebäudeklassifizierung umsetzen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439475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Lastflussberechnungen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01058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Anwenden auf andere Gewerbegebiete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00891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de-DE" sz="1200" dirty="0"/>
                        <a:t>Schreiben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375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3728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FE6B8FF-E411-D85D-F0AE-945CC9A3F2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498" t="2381" r="33447" b="1640"/>
          <a:stretch/>
        </p:blipFill>
        <p:spPr>
          <a:xfrm rot="5400000">
            <a:off x="411163" y="1911350"/>
            <a:ext cx="1439862" cy="143986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2EE61-DAA0-4B21-B7BF-CC7210010D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Magnus </a:t>
            </a:r>
            <a:r>
              <a:rPr lang="de-DE" dirty="0" err="1"/>
              <a:t>Gutacker</a:t>
            </a:r>
            <a:endParaRPr lang="de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73325D-F343-4773-B386-337625FAA50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de-DE" dirty="0"/>
              <a:t>magnus.gutacker@gmail.com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DF081A-320D-4A94-9A6F-4BA7E2D0AF9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de-DE" dirty="0"/>
              <a:t>Charlotte Wagner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89CD82-A8B3-40B4-931A-44988116D3B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de-DE" dirty="0"/>
              <a:t>Betreuerin</a:t>
            </a:r>
          </a:p>
        </p:txBody>
      </p:sp>
    </p:spTree>
    <p:extLst>
      <p:ext uri="{BB962C8B-B14F-4D97-AF65-F5344CB8AC3E}">
        <p14:creationId xmlns:p14="http://schemas.microsoft.com/office/powerpoint/2010/main" val="1616180255"/>
      </p:ext>
    </p:extLst>
  </p:cSld>
  <p:clrMapOvr>
    <a:masterClrMapping/>
  </p:clrMapOvr>
</p:sld>
</file>

<file path=ppt/theme/theme1.xml><?xml version="1.0" encoding="utf-8"?>
<a:theme xmlns:a="http://schemas.openxmlformats.org/drawingml/2006/main" name="Uni_Stuttgart">
  <a:themeElements>
    <a:clrScheme name="UNI COLOUR">
      <a:dk1>
        <a:srgbClr val="3E444C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519E"/>
      </a:accent2>
      <a:accent3>
        <a:srgbClr val="3E444C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3E444C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79388" indent="-179388">
          <a:lnSpc>
            <a:spcPct val="120000"/>
          </a:lnSpc>
          <a:spcBef>
            <a:spcPts val="75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IEH_Vorlage_Deutsch_16x9" id="{B9584924-4CD3-4A53-B150-20D787772953}" vid="{4D9C2372-8B8E-4879-99C6-EAF93231A5F1}"/>
    </a:ext>
  </a:extLst>
</a:theme>
</file>

<file path=ppt/theme/theme2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829d068-8c9a-4550-8551-f1f57be93da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99F6CC7CA9C68419F3E936F83994343" ma:contentTypeVersion="15" ma:contentTypeDescription="Ein neues Dokument erstellen." ma:contentTypeScope="" ma:versionID="c0adc850352e29b7c541599d8256f795">
  <xsd:schema xmlns:xsd="http://www.w3.org/2001/XMLSchema" xmlns:xs="http://www.w3.org/2001/XMLSchema" xmlns:p="http://schemas.microsoft.com/office/2006/metadata/properties" xmlns:ns3="7ef894c3-f322-4a08-8b0f-ad968334e63f" xmlns:ns4="6829d068-8c9a-4550-8551-f1f57be93da6" targetNamespace="http://schemas.microsoft.com/office/2006/metadata/properties" ma:root="true" ma:fieldsID="70beb7439fa983dca53a4bd56186f64c" ns3:_="" ns4:_="">
    <xsd:import namespace="7ef894c3-f322-4a08-8b0f-ad968334e63f"/>
    <xsd:import namespace="6829d068-8c9a-4550-8551-f1f57be93da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Location" minOccurs="0"/>
                <xsd:element ref="ns4:MediaServiceOCR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894c3-f322-4a08-8b0f-ad968334e63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Freigabehinweis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29d068-8c9a-4550-8551-f1f57be93d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288B59-DBEF-41BC-931C-3D8BF696DD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0F5F7F-E51D-49D9-8D97-C45A8226CF5C}">
  <ds:schemaRefs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6829d068-8c9a-4550-8551-f1f57be93da6"/>
    <ds:schemaRef ds:uri="7ef894c3-f322-4a08-8b0f-ad968334e63f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678119F-3352-4734-9E7C-AC490D5E2C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f894c3-f322-4a08-8b0f-ad968334e63f"/>
    <ds:schemaRef ds:uri="6829d068-8c9a-4550-8551-f1f57be93d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IEH_Vorlage_Deutsch_16x9</Template>
  <TotalTime>0</TotalTime>
  <Words>177</Words>
  <Application>Microsoft Office PowerPoint</Application>
  <PresentationFormat>On-screen Show (16:9)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Uni_Stuttgart</vt:lpstr>
      <vt:lpstr>PowerPoint Presentation</vt:lpstr>
      <vt:lpstr>Agenda</vt:lpstr>
      <vt:lpstr>Ausgangslage</vt:lpstr>
      <vt:lpstr>Neue Ansätze</vt:lpstr>
      <vt:lpstr>Ziele</vt:lpstr>
      <vt:lpstr>Zeitplan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Johannes Beck (Universität Stuttgart, IEH)</dc:creator>
  <cp:lastModifiedBy>magnus gutacker</cp:lastModifiedBy>
  <cp:revision>14</cp:revision>
  <dcterms:created xsi:type="dcterms:W3CDTF">2023-07-05T13:38:04Z</dcterms:created>
  <dcterms:modified xsi:type="dcterms:W3CDTF">2024-06-03T09:44:45Z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0x010100C99F6CC7CA9C68419F3E936F83994343</vt:lpwstr>
  </property>
</Properties>
</file>